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5"/>
  </p:notesMasterIdLst>
  <p:sldIdLst>
    <p:sldId id="258" r:id="rId3"/>
    <p:sldId id="257" r:id="rId4"/>
    <p:sldId id="256" r:id="rId5"/>
    <p:sldId id="485" r:id="rId6"/>
    <p:sldId id="486" r:id="rId7"/>
    <p:sldId id="476" r:id="rId8"/>
    <p:sldId id="481" r:id="rId9"/>
    <p:sldId id="482" r:id="rId10"/>
    <p:sldId id="274" r:id="rId11"/>
    <p:sldId id="287" r:id="rId12"/>
    <p:sldId id="259" r:id="rId13"/>
    <p:sldId id="330" r:id="rId14"/>
    <p:sldId id="331" r:id="rId15"/>
    <p:sldId id="492" r:id="rId16"/>
    <p:sldId id="279" r:id="rId17"/>
    <p:sldId id="285" r:id="rId18"/>
    <p:sldId id="489" r:id="rId19"/>
    <p:sldId id="488" r:id="rId20"/>
    <p:sldId id="270" r:id="rId21"/>
    <p:sldId id="306" r:id="rId22"/>
    <p:sldId id="271" r:id="rId23"/>
    <p:sldId id="284" r:id="rId24"/>
    <p:sldId id="272" r:id="rId25"/>
    <p:sldId id="491" r:id="rId26"/>
    <p:sldId id="379" r:id="rId27"/>
    <p:sldId id="261" r:id="rId28"/>
    <p:sldId id="281" r:id="rId29"/>
    <p:sldId id="265" r:id="rId30"/>
    <p:sldId id="267" r:id="rId31"/>
    <p:sldId id="480" r:id="rId32"/>
    <p:sldId id="490" r:id="rId33"/>
    <p:sldId id="260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Josefin Sans" pitchFamily="2" charset="0"/>
      <p:regular r:id="rId40"/>
      <p:bold r:id="rId41"/>
      <p:italic r:id="rId42"/>
      <p:boldItalic r:id="rId43"/>
    </p:embeddedFont>
    <p:embeddedFont>
      <p:font typeface="Kanit" panose="020B0604020202020204" charset="-34"/>
      <p:regular r:id="rId44"/>
      <p:bold r:id="rId45"/>
      <p:italic r:id="rId46"/>
      <p:boldItalic r:id="rId47"/>
    </p:embeddedFont>
    <p:embeddedFont>
      <p:font typeface="Times" panose="02020603050405020304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586E75"/>
    <a:srgbClr val="FFFFFF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47BBC4-519C-4404-9A88-1CBA60C158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7115AF-0121-482F-A110-8050F5EDFF6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6D12C03-FD33-4845-A399-645204594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C0935C5-B5B6-4E54-AC66-F75A88185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3F46957-5FA3-479A-B821-5A31C9DF9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E650AF-CD21-4D07-BB6F-BFCDFA7AF10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08A5776-B011-4B2F-AF1D-E2F24E0F0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5979BF2-7BD3-490B-AC3E-4839C12C4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DF52034-0AD1-4ADC-9D74-2F948A49CB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- </a:t>
            </a:r>
            <a:fld id="{601138BB-ADD0-4EDB-92E3-6AD32B948F1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10140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6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1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34.png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56.png"/><Relationship Id="rId18" Type="http://schemas.openxmlformats.org/officeDocument/2006/relationships/image" Target="../media/image9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" Type="http://schemas.openxmlformats.org/officeDocument/2006/relationships/image" Target="../media/image34.png"/><Relationship Id="rId16" Type="http://schemas.openxmlformats.org/officeDocument/2006/relationships/image" Target="../media/image91.png"/><Relationship Id="rId20" Type="http://schemas.openxmlformats.org/officeDocument/2006/relationships/image" Target="../media/image9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19" Type="http://schemas.openxmlformats.org/officeDocument/2006/relationships/image" Target="../media/image94.png"/><Relationship Id="rId4" Type="http://schemas.openxmlformats.org/officeDocument/2006/relationships/image" Target="../media/image40.png"/><Relationship Id="rId9" Type="http://schemas.openxmlformats.org/officeDocument/2006/relationships/image" Target="../media/image85.jpeg"/><Relationship Id="rId1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catel-lucent.com/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8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hyperlink" Target="http://www.rockybrands.com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hyperlink" Target="http://www.ermscorp.com/" TargetMode="External"/><Relationship Id="rId16" Type="http://schemas.openxmlformats.org/officeDocument/2006/relationships/hyperlink" Target="http://www.swisslife.com/" TargetMode="External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icor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hyperlink" Target="http://www.asos.com/" TargetMode="External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hyperlink" Target="http://www.qld.gov.au/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www.db.com/" TargetMode="Externa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BF2BE3-2417-45A4-931E-57CD2D0B2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Application Lifecycle Management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0906BDF-8E91-4C94-A2BC-B8655A46F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93A1A1"/>
                </a:solidFill>
              </a:rPr>
              <a:t>Effimag</a:t>
            </a:r>
            <a:r>
              <a:rPr lang="en-US" dirty="0">
                <a:solidFill>
                  <a:srgbClr val="93A1A1"/>
                </a:solidFill>
              </a:rPr>
              <a:t> Anniversary Event</a:t>
            </a:r>
          </a:p>
          <a:p>
            <a:r>
              <a:rPr lang="en-US" dirty="0">
                <a:solidFill>
                  <a:srgbClr val="93A1A1"/>
                </a:solidFill>
              </a:rPr>
              <a:t>November 8</a:t>
            </a:r>
            <a:r>
              <a:rPr lang="en-US" baseline="30000" dirty="0">
                <a:solidFill>
                  <a:srgbClr val="93A1A1"/>
                </a:solidFill>
              </a:rPr>
              <a:t>th</a:t>
            </a:r>
            <a:r>
              <a:rPr lang="en-US" dirty="0">
                <a:solidFill>
                  <a:srgbClr val="93A1A1"/>
                </a:solidFill>
              </a:rPr>
              <a:t>, 2018</a:t>
            </a:r>
          </a:p>
          <a:p>
            <a:r>
              <a:rPr lang="en-US" dirty="0" err="1">
                <a:solidFill>
                  <a:srgbClr val="93A1A1"/>
                </a:solidFill>
              </a:rPr>
              <a:t>Wollerau</a:t>
            </a:r>
            <a:r>
              <a:rPr lang="en-US" dirty="0">
                <a:solidFill>
                  <a:srgbClr val="93A1A1"/>
                </a:solidFill>
              </a:rPr>
              <a:t>, 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12E5C-857E-4492-93A3-D3F60774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933" y="156147"/>
            <a:ext cx="2572757" cy="8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6085" cy="4351338"/>
          </a:xfrm>
        </p:spPr>
        <p:txBody>
          <a:bodyPr>
            <a:normAutofit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a Director of Technology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56BF-39FE-432F-8747-95487865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Managing the Agile Software Lifecycle</a:t>
            </a:r>
          </a:p>
        </p:txBody>
      </p:sp>
    </p:spTree>
    <p:extLst>
      <p:ext uri="{BB962C8B-B14F-4D97-AF65-F5344CB8AC3E}">
        <p14:creationId xmlns:p14="http://schemas.microsoft.com/office/powerpoint/2010/main" val="258681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66E8F734-9B49-486C-8643-5169407F2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Agile Methodologies?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1AC1C0-BBD1-46C0-9CCA-C34D1AB3A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Traditionally projects are delivered in a series of phases that are based on increasing levels of certainty around the system being built: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However this approach has some drawbacks:</a:t>
            </a:r>
          </a:p>
          <a:p>
            <a:pPr lvl="1" eaLnBrk="1" hangingPunct="1"/>
            <a:r>
              <a:rPr lang="en-US" altLang="en-US" sz="2000" dirty="0"/>
              <a:t>It is not flexible to changes in customer requirements</a:t>
            </a:r>
          </a:p>
          <a:p>
            <a:pPr lvl="1" eaLnBrk="1" hangingPunct="1"/>
            <a:r>
              <a:rPr lang="en-US" altLang="en-US" sz="2000" dirty="0"/>
              <a:t>Time is wasted building features that nobody needs</a:t>
            </a:r>
          </a:p>
          <a:p>
            <a:pPr lvl="1" eaLnBrk="1" hangingPunct="1"/>
            <a:r>
              <a:rPr lang="en-US" altLang="en-US" sz="2000" dirty="0"/>
              <a:t>The end user cannot give feedback till it’s completed coded</a:t>
            </a:r>
          </a:p>
          <a:p>
            <a:pPr lvl="1" eaLnBrk="1" hangingPunct="1"/>
            <a:r>
              <a:rPr lang="en-US" altLang="en-US" sz="2000" dirty="0"/>
              <a:t>You don’t know how stable the system is until the end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EEB8C3A0-3E39-4FDA-B152-ED29A4058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10397"/>
            <a:ext cx="12192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Requirements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Gathering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F248464A-A4CD-4A0B-ACA8-B643580BA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10397"/>
            <a:ext cx="990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Business Design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1E20AEA2-DC1E-4868-89B7-4C65D718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910397"/>
            <a:ext cx="8382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24" name="Rectangle 7">
            <a:extLst>
              <a:ext uri="{FF2B5EF4-FFF2-40B4-BE49-F238E27FC236}">
                <a16:creationId xmlns:a16="http://schemas.microsoft.com/office/drawing/2014/main" id="{93B1FFF7-FC3A-4660-8F17-FF45FFE6B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81797"/>
            <a:ext cx="8382000" cy="228600"/>
          </a:xfrm>
          <a:prstGeom prst="rect">
            <a:avLst/>
          </a:prstGeom>
          <a:solidFill>
            <a:schemeClr val="tx1">
              <a:alpha val="50195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Traditional Waterfall Methodology</a:t>
            </a:r>
            <a:endParaRPr lang="en-US" altLang="en-US" sz="1200" b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9225" name="AutoShape 8">
            <a:extLst>
              <a:ext uri="{FF2B5EF4-FFF2-40B4-BE49-F238E27FC236}">
                <a16:creationId xmlns:a16="http://schemas.microsoft.com/office/drawing/2014/main" id="{513F5139-6BDE-4B17-BA91-FBF0903F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748597"/>
            <a:ext cx="228600" cy="228600"/>
          </a:xfrm>
          <a:prstGeom prst="diamond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226" name="Text Box 9">
            <a:extLst>
              <a:ext uri="{FF2B5EF4-FFF2-40B4-BE49-F238E27FC236}">
                <a16:creationId xmlns:a16="http://schemas.microsoft.com/office/drawing/2014/main" id="{4A30ECD3-43A9-4740-AAB9-2260F306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3748598"/>
            <a:ext cx="12731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Release Complete</a:t>
            </a:r>
          </a:p>
        </p:txBody>
      </p:sp>
      <p:sp>
        <p:nvSpPr>
          <p:cNvPr id="9227" name="Rectangle 10">
            <a:extLst>
              <a:ext uri="{FF2B5EF4-FFF2-40B4-BE49-F238E27FC236}">
                <a16:creationId xmlns:a16="http://schemas.microsoft.com/office/drawing/2014/main" id="{9383A129-634B-4453-926B-D18B88F51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910397"/>
            <a:ext cx="990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Technical Design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28" name="Rectangle 11">
            <a:extLst>
              <a:ext uri="{FF2B5EF4-FFF2-40B4-BE49-F238E27FC236}">
                <a16:creationId xmlns:a16="http://schemas.microsoft.com/office/drawing/2014/main" id="{B77C5AA3-C448-4D85-8CC9-CE340694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10397"/>
            <a:ext cx="2133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Systems Development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29" name="Rectangle 12">
            <a:extLst>
              <a:ext uri="{FF2B5EF4-FFF2-40B4-BE49-F238E27FC236}">
                <a16:creationId xmlns:a16="http://schemas.microsoft.com/office/drawing/2014/main" id="{DD291AC7-EBE1-4DDC-AA46-5245B72F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910397"/>
            <a:ext cx="10668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Integration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30" name="Rectangle 13">
            <a:extLst>
              <a:ext uri="{FF2B5EF4-FFF2-40B4-BE49-F238E27FC236}">
                <a16:creationId xmlns:a16="http://schemas.microsoft.com/office/drawing/2014/main" id="{414484FF-38B4-43D4-82E2-B2B028563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910397"/>
            <a:ext cx="11430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Acceptance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 (UAT)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>
            <a:extLst>
              <a:ext uri="{FF2B5EF4-FFF2-40B4-BE49-F238E27FC236}">
                <a16:creationId xmlns:a16="http://schemas.microsoft.com/office/drawing/2014/main" id="{B2723F03-8818-4391-8B98-F2C8ED276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Agile Approach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98D9CA39-8994-4429-9ED3-78D35DCA64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8183"/>
            <a:ext cx="10515600" cy="47387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Instead of phases, projects are broken down into releases and iterations. At the end of </a:t>
            </a:r>
            <a:r>
              <a:rPr lang="en-US" altLang="en-US" sz="2400" i="1" dirty="0"/>
              <a:t>each iteration</a:t>
            </a:r>
            <a:r>
              <a:rPr lang="en-US" altLang="en-US" sz="2400" dirty="0"/>
              <a:t> you have a fully functioning system that could be released:</a:t>
            </a:r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D4928C21-F6F5-4696-B90D-54C7F76F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1B41504E-D6DA-4A81-94AB-19CEA6F0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B87C2158-1596-4E13-9AC5-6A67AC53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83765"/>
            <a:ext cx="12192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Requirements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Gathering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77DF4F10-A241-4AC7-B2C2-B907F848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83765"/>
            <a:ext cx="990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Business Design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8E6B41A2-D438-4EDC-B5AC-0E6BA67B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83765"/>
            <a:ext cx="8382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4" name="Rectangle 9">
            <a:extLst>
              <a:ext uri="{FF2B5EF4-FFF2-40B4-BE49-F238E27FC236}">
                <a16:creationId xmlns:a16="http://schemas.microsoft.com/office/drawing/2014/main" id="{62E60694-264D-49A5-9E1B-35CFEC20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55165"/>
            <a:ext cx="8382000" cy="228600"/>
          </a:xfrm>
          <a:prstGeom prst="rect">
            <a:avLst/>
          </a:prstGeom>
          <a:solidFill>
            <a:schemeClr val="tx1">
              <a:alpha val="50195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Traditional Waterfall Methodology</a:t>
            </a:r>
            <a:endParaRPr lang="en-US" altLang="en-US" sz="1200" b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11275" name="AutoShape 10">
            <a:extLst>
              <a:ext uri="{FF2B5EF4-FFF2-40B4-BE49-F238E27FC236}">
                <a16:creationId xmlns:a16="http://schemas.microsoft.com/office/drawing/2014/main" id="{AC6CDDAF-D990-49AD-9D3D-A1CB01A6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721965"/>
            <a:ext cx="228600" cy="228600"/>
          </a:xfrm>
          <a:prstGeom prst="diamond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6" name="Text Box 11">
            <a:extLst>
              <a:ext uri="{FF2B5EF4-FFF2-40B4-BE49-F238E27FC236}">
                <a16:creationId xmlns:a16="http://schemas.microsoft.com/office/drawing/2014/main" id="{4604DA12-83C9-4555-85E5-80355D826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3721966"/>
            <a:ext cx="12731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Release Complete</a:t>
            </a:r>
          </a:p>
        </p:txBody>
      </p:sp>
      <p:sp>
        <p:nvSpPr>
          <p:cNvPr id="11277" name="Rectangle 12">
            <a:extLst>
              <a:ext uri="{FF2B5EF4-FFF2-40B4-BE49-F238E27FC236}">
                <a16:creationId xmlns:a16="http://schemas.microsoft.com/office/drawing/2014/main" id="{BEA924BE-D4F0-4563-9719-23E81DF3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83765"/>
            <a:ext cx="990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Technical Design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8" name="Rectangle 13">
            <a:extLst>
              <a:ext uri="{FF2B5EF4-FFF2-40B4-BE49-F238E27FC236}">
                <a16:creationId xmlns:a16="http://schemas.microsoft.com/office/drawing/2014/main" id="{1D8E55F3-8E6E-4E26-BDA8-F0850F00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83765"/>
            <a:ext cx="2133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Systems Development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9" name="Rectangle 14">
            <a:extLst>
              <a:ext uri="{FF2B5EF4-FFF2-40B4-BE49-F238E27FC236}">
                <a16:creationId xmlns:a16="http://schemas.microsoft.com/office/drawing/2014/main" id="{8341C0DC-AC9D-4C29-8FED-3C238C12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83765"/>
            <a:ext cx="10668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Integration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0" name="Rectangle 15">
            <a:extLst>
              <a:ext uri="{FF2B5EF4-FFF2-40B4-BE49-F238E27FC236}">
                <a16:creationId xmlns:a16="http://schemas.microsoft.com/office/drawing/2014/main" id="{9B4C5B2A-1412-4698-AE8C-505BBD91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883765"/>
            <a:ext cx="11430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Acceptance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 (UAT)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1" name="AutoShape 16">
            <a:extLst>
              <a:ext uri="{FF2B5EF4-FFF2-40B4-BE49-F238E27FC236}">
                <a16:creationId xmlns:a16="http://schemas.microsoft.com/office/drawing/2014/main" id="{7FE45756-5EDD-46AC-BF9C-16A5B8AE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702796"/>
            <a:ext cx="457200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991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82" name="Rectangle 17">
            <a:extLst>
              <a:ext uri="{FF2B5EF4-FFF2-40B4-BE49-F238E27FC236}">
                <a16:creationId xmlns:a16="http://schemas.microsoft.com/office/drawing/2014/main" id="{3C2ADEAE-9467-4D78-83C6-DC611EEC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07765"/>
            <a:ext cx="1066800" cy="762000"/>
          </a:xfrm>
          <a:prstGeom prst="rect">
            <a:avLst/>
          </a:prstGeom>
          <a:solidFill>
            <a:srgbClr val="FECC8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Limited Upfront Planning</a:t>
            </a:r>
          </a:p>
        </p:txBody>
      </p:sp>
      <p:sp>
        <p:nvSpPr>
          <p:cNvPr id="11283" name="Rectangle 18">
            <a:extLst>
              <a:ext uri="{FF2B5EF4-FFF2-40B4-BE49-F238E27FC236}">
                <a16:creationId xmlns:a16="http://schemas.microsoft.com/office/drawing/2014/main" id="{36E62A45-1C50-44FA-B4B4-AF7EC6A9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#1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4" name="Rectangle 19">
            <a:extLst>
              <a:ext uri="{FF2B5EF4-FFF2-40B4-BE49-F238E27FC236}">
                <a16:creationId xmlns:a16="http://schemas.microsoft.com/office/drawing/2014/main" id="{BD60676D-B020-49F8-A028-D279919E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#2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5" name="Rectangle 20">
            <a:extLst>
              <a:ext uri="{FF2B5EF4-FFF2-40B4-BE49-F238E27FC236}">
                <a16:creationId xmlns:a16="http://schemas.microsoft.com/office/drawing/2014/main" id="{B527335F-0D3D-4CF2-87B9-A262CF1A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79165"/>
            <a:ext cx="8382000" cy="228600"/>
          </a:xfrm>
          <a:prstGeom prst="rect">
            <a:avLst/>
          </a:prstGeom>
          <a:solidFill>
            <a:srgbClr val="F7991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Agile Methodology</a:t>
            </a:r>
            <a:endParaRPr lang="en-US" altLang="en-US" sz="12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6" name="Rectangle 21">
            <a:extLst>
              <a:ext uri="{FF2B5EF4-FFF2-40B4-BE49-F238E27FC236}">
                <a16:creationId xmlns:a16="http://schemas.microsoft.com/office/drawing/2014/main" id="{E7E135AC-1D35-48F2-9C6B-AA65419D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7" name="Rectangle 22">
            <a:extLst>
              <a:ext uri="{FF2B5EF4-FFF2-40B4-BE49-F238E27FC236}">
                <a16:creationId xmlns:a16="http://schemas.microsoft.com/office/drawing/2014/main" id="{C3D4C2ED-13F9-4264-8EA0-F7BE407D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2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8" name="Rectangle 23">
            <a:extLst>
              <a:ext uri="{FF2B5EF4-FFF2-40B4-BE49-F238E27FC236}">
                <a16:creationId xmlns:a16="http://schemas.microsoft.com/office/drawing/2014/main" id="{2BD15D29-0094-493F-BBF6-89C139A3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3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9" name="Rectangle 24">
            <a:extLst>
              <a:ext uri="{FF2B5EF4-FFF2-40B4-BE49-F238E27FC236}">
                <a16:creationId xmlns:a16="http://schemas.microsoft.com/office/drawing/2014/main" id="{4BC856A6-A026-4569-8B71-15A9E2E3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4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0" name="Rectangle 25">
            <a:extLst>
              <a:ext uri="{FF2B5EF4-FFF2-40B4-BE49-F238E27FC236}">
                <a16:creationId xmlns:a16="http://schemas.microsoft.com/office/drawing/2014/main" id="{37796685-D8E9-48C0-AA0C-C70DF6013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5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1" name="Rectangle 26">
            <a:extLst>
              <a:ext uri="{FF2B5EF4-FFF2-40B4-BE49-F238E27FC236}">
                <a16:creationId xmlns:a16="http://schemas.microsoft.com/office/drawing/2014/main" id="{3B20FBAA-1E60-4E13-BAAB-75BF1568D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6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2" name="Rectangle 27">
            <a:extLst>
              <a:ext uri="{FF2B5EF4-FFF2-40B4-BE49-F238E27FC236}">
                <a16:creationId xmlns:a16="http://schemas.microsoft.com/office/drawing/2014/main" id="{35AA8FDD-4DC3-43DD-966A-03699E74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#3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3" name="Rectangle 28">
            <a:extLst>
              <a:ext uri="{FF2B5EF4-FFF2-40B4-BE49-F238E27FC236}">
                <a16:creationId xmlns:a16="http://schemas.microsoft.com/office/drawing/2014/main" id="{C7156395-6C15-410E-A6AE-8E415F07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7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4" name="Rectangle 29">
            <a:extLst>
              <a:ext uri="{FF2B5EF4-FFF2-40B4-BE49-F238E27FC236}">
                <a16:creationId xmlns:a16="http://schemas.microsoft.com/office/drawing/2014/main" id="{3199BAEA-6763-452D-A34F-5B4F3BEB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8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5" name="Rectangle 30">
            <a:extLst>
              <a:ext uri="{FF2B5EF4-FFF2-40B4-BE49-F238E27FC236}">
                <a16:creationId xmlns:a16="http://schemas.microsoft.com/office/drawing/2014/main" id="{774635B8-6B25-411E-B375-CA01DB29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9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6" name="Rectangle 31">
            <a:extLst>
              <a:ext uri="{FF2B5EF4-FFF2-40B4-BE49-F238E27FC236}">
                <a16:creationId xmlns:a16="http://schemas.microsoft.com/office/drawing/2014/main" id="{2EAE2651-B1B2-4F65-B78F-0E73091B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#4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7" name="Rectangle 32">
            <a:extLst>
              <a:ext uri="{FF2B5EF4-FFF2-40B4-BE49-F238E27FC236}">
                <a16:creationId xmlns:a16="http://schemas.microsoft.com/office/drawing/2014/main" id="{E97F724A-6398-4F94-ABEF-9E04B103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10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8" name="Rectangle 33">
            <a:extLst>
              <a:ext uri="{FF2B5EF4-FFF2-40B4-BE49-F238E27FC236}">
                <a16:creationId xmlns:a16="http://schemas.microsoft.com/office/drawing/2014/main" id="{1109BACB-395D-4C20-B87C-A92F00D5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11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9" name="Rectangle 34">
            <a:extLst>
              <a:ext uri="{FF2B5EF4-FFF2-40B4-BE49-F238E27FC236}">
                <a16:creationId xmlns:a16="http://schemas.microsoft.com/office/drawing/2014/main" id="{358F3A03-6950-4DF0-BB80-BD370C7F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12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300" name="Line 35">
            <a:extLst>
              <a:ext uri="{FF2B5EF4-FFF2-40B4-BE49-F238E27FC236}">
                <a16:creationId xmlns:a16="http://schemas.microsoft.com/office/drawing/2014/main" id="{9E818B18-F606-4B67-BBC8-7501FC845C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5169765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1" name="Line 36">
            <a:extLst>
              <a:ext uri="{FF2B5EF4-FFF2-40B4-BE49-F238E27FC236}">
                <a16:creationId xmlns:a16="http://schemas.microsoft.com/office/drawing/2014/main" id="{0400162B-DBFD-4847-A6A9-2AF425A0A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69765"/>
            <a:ext cx="1676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2" name="Rectangle 37">
            <a:extLst>
              <a:ext uri="{FF2B5EF4-FFF2-40B4-BE49-F238E27FC236}">
                <a16:creationId xmlns:a16="http://schemas.microsoft.com/office/drawing/2014/main" id="{B1E1827A-DA87-4771-ADF3-741A10D8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5946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303" name="Rectangle 38">
            <a:extLst>
              <a:ext uri="{FF2B5EF4-FFF2-40B4-BE49-F238E27FC236}">
                <a16:creationId xmlns:a16="http://schemas.microsoft.com/office/drawing/2014/main" id="{024F1577-AED9-484F-B534-EF24E449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5626965"/>
            <a:ext cx="3505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Iteration N</a:t>
            </a:r>
            <a:r>
              <a:rPr lang="en-GB" altLang="en-US" sz="1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304" name="Rectangle 39">
            <a:extLst>
              <a:ext uri="{FF2B5EF4-FFF2-40B4-BE49-F238E27FC236}">
                <a16:creationId xmlns:a16="http://schemas.microsoft.com/office/drawing/2014/main" id="{AF0FF93D-0DCA-4F9C-A8BF-0875DF13A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4" y="5855565"/>
            <a:ext cx="687387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Iteration Planning</a:t>
            </a:r>
          </a:p>
        </p:txBody>
      </p:sp>
      <p:sp>
        <p:nvSpPr>
          <p:cNvPr id="11305" name="AutoShape 40">
            <a:extLst>
              <a:ext uri="{FF2B5EF4-FFF2-40B4-BE49-F238E27FC236}">
                <a16:creationId xmlns:a16="http://schemas.microsoft.com/office/drawing/2014/main" id="{65C33579-5377-453E-9C08-A8C5F771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5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306" name="AutoShape 41">
            <a:extLst>
              <a:ext uri="{FF2B5EF4-FFF2-40B4-BE49-F238E27FC236}">
                <a16:creationId xmlns:a16="http://schemas.microsoft.com/office/drawing/2014/main" id="{F67FF0D4-9216-4621-B7D1-EFC12020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307" name="Text Box 42">
            <a:extLst>
              <a:ext uri="{FF2B5EF4-FFF2-40B4-BE49-F238E27FC236}">
                <a16:creationId xmlns:a16="http://schemas.microsoft.com/office/drawing/2014/main" id="{6C3F42C0-09CF-4F3B-8E70-24BCD7DA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5228503"/>
            <a:ext cx="12731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Release Complete</a:t>
            </a:r>
          </a:p>
        </p:txBody>
      </p:sp>
      <p:sp>
        <p:nvSpPr>
          <p:cNvPr id="11308" name="Rectangle 43">
            <a:extLst>
              <a:ext uri="{FF2B5EF4-FFF2-40B4-BE49-F238E27FC236}">
                <a16:creationId xmlns:a16="http://schemas.microsoft.com/office/drawing/2014/main" id="{4921BAA8-FA09-45CD-8DC4-45559615C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855565"/>
            <a:ext cx="2819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Development, Continuous Integration, Unit Testing, Functional &amp; Acceptance Testing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F46FFD-2617-4179-8D5F-9167C121C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Requires Collaboration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34817B8-54AB-48E1-8DC5-94B7798B9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need a Collaborative Solution to Match</a:t>
            </a:r>
          </a:p>
        </p:txBody>
      </p:sp>
    </p:spTree>
    <p:extLst>
      <p:ext uri="{BB962C8B-B14F-4D97-AF65-F5344CB8AC3E}">
        <p14:creationId xmlns:p14="http://schemas.microsoft.com/office/powerpoint/2010/main" val="157749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22C7D-FB4E-4D31-9BDB-C409E901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SpiraTeam – The Collaborative ALM Solution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300B17-41A0-47D1-B339-0558BBB9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658" y="2835306"/>
            <a:ext cx="6115050" cy="2000250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01C6E1-04B8-41E9-BF8D-5B13CA268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408" y="3292506"/>
            <a:ext cx="2628900" cy="971550"/>
          </a:xfrm>
          <a:prstGeom prst="rect">
            <a:avLst/>
          </a:prstGeom>
          <a:solidFill>
            <a:schemeClr val="bg2"/>
          </a:solidFill>
          <a:ln w="28575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rgbClr val="586E75"/>
                </a:solidFill>
              </a:rPr>
              <a:t>Requirements, Test &amp; Defect Management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EFE39B-1C8F-43E1-89E1-E0171CD6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758" y="3292506"/>
            <a:ext cx="2628900" cy="971550"/>
          </a:xfrm>
          <a:prstGeom prst="rect">
            <a:avLst/>
          </a:prstGeom>
          <a:solidFill>
            <a:schemeClr val="bg2"/>
          </a:solidFill>
          <a:ln w="28575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86E75"/>
                </a:solidFill>
              </a:rPr>
              <a:t>Agile Project Management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17AF8A9-931D-494B-8863-2557D4AE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658" y="1978056"/>
            <a:ext cx="6115050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KronoDesk</a:t>
            </a:r>
            <a:r>
              <a:rPr lang="en-US" baseline="30000" dirty="0">
                <a:solidFill>
                  <a:schemeClr val="accent3"/>
                </a:solidFill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IT Support &amp; Help Desk Ticketing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2817B84-964F-46D7-BDCC-1E7D963A4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658" y="5007006"/>
            <a:ext cx="6115050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Rapise®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Test Automation Platform (Web, GUI, Services)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A770A85-F00D-4EC9-AA97-A0EE1D53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408" y="4378356"/>
            <a:ext cx="5429250" cy="342900"/>
          </a:xfrm>
          <a:prstGeom prst="rect">
            <a:avLst/>
          </a:prstGeom>
          <a:solidFill>
            <a:schemeClr val="bg2"/>
          </a:solidFill>
          <a:ln w="28575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</a:t>
            </a:r>
            <a:r>
              <a:rPr lang="en-US" b="1" dirty="0">
                <a:solidFill>
                  <a:srgbClr val="F79910"/>
                </a:solidFill>
              </a:rPr>
              <a:t> - </a:t>
            </a:r>
            <a:r>
              <a:rPr lang="en-US" dirty="0">
                <a:solidFill>
                  <a:srgbClr val="586E75"/>
                </a:solidFill>
              </a:rPr>
              <a:t>Source Code Management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8D0F08D-B32C-4DF9-B5A5-C41859E7F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783" y="3486181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7991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5557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39">
            <a:extLst>
              <a:ext uri="{FF2B5EF4-FFF2-40B4-BE49-F238E27FC236}">
                <a16:creationId xmlns:a16="http://schemas.microsoft.com/office/drawing/2014/main" id="{A515F1F8-E2A3-4D97-B1D4-B2FE3477F50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909750"/>
            <a:ext cx="8229600" cy="2103438"/>
            <a:chOff x="288" y="1818"/>
            <a:chExt cx="5424" cy="1325"/>
          </a:xfrm>
        </p:grpSpPr>
        <p:sp>
          <p:nvSpPr>
            <p:cNvPr id="78895" name="Line 35">
              <a:extLst>
                <a:ext uri="{FF2B5EF4-FFF2-40B4-BE49-F238E27FC236}">
                  <a16:creationId xmlns:a16="http://schemas.microsoft.com/office/drawing/2014/main" id="{F5759657-607F-4CF9-A4D2-4792A0A37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6" name="Line 36">
              <a:extLst>
                <a:ext uri="{FF2B5EF4-FFF2-40B4-BE49-F238E27FC236}">
                  <a16:creationId xmlns:a16="http://schemas.microsoft.com/office/drawing/2014/main" id="{55BF59F4-7E08-4C02-ACBB-D5FAE05B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Line 37">
              <a:extLst>
                <a:ext uri="{FF2B5EF4-FFF2-40B4-BE49-F238E27FC236}">
                  <a16:creationId xmlns:a16="http://schemas.microsoft.com/office/drawing/2014/main" id="{14E3D6DC-12E2-4E73-99A2-10A95CBAB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2" name="Line 38">
            <a:extLst>
              <a:ext uri="{FF2B5EF4-FFF2-40B4-BE49-F238E27FC236}">
                <a16:creationId xmlns:a16="http://schemas.microsoft.com/office/drawing/2014/main" id="{4BCD9BEF-7548-4587-9A2E-5FD37DFB2C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1852475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Rectangle 2">
            <a:extLst>
              <a:ext uri="{FF2B5EF4-FFF2-40B4-BE49-F238E27FC236}">
                <a16:creationId xmlns:a16="http://schemas.microsoft.com/office/drawing/2014/main" id="{0A29FFD0-F9EB-49F3-AE0B-D44A05457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SpiraTeam</a:t>
            </a:r>
            <a:r>
              <a:rPr lang="en-US" altLang="en-US" dirty="0"/>
              <a:t> Integration Options</a:t>
            </a:r>
          </a:p>
        </p:txBody>
      </p:sp>
      <p:sp>
        <p:nvSpPr>
          <p:cNvPr id="78854" name="Rectangle 3">
            <a:extLst>
              <a:ext uri="{FF2B5EF4-FFF2-40B4-BE49-F238E27FC236}">
                <a16:creationId xmlns:a16="http://schemas.microsoft.com/office/drawing/2014/main" id="{6481C892-B215-4708-9E8F-44E5E4EF6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8183"/>
            <a:ext cx="10515600" cy="473878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SpiraTeam comes with a wide variety of plugins and connectors:</a:t>
            </a:r>
          </a:p>
        </p:txBody>
      </p:sp>
      <p:sp>
        <p:nvSpPr>
          <p:cNvPr id="78855" name="Text Box 16">
            <a:extLst>
              <a:ext uri="{FF2B5EF4-FFF2-40B4-BE49-F238E27FC236}">
                <a16:creationId xmlns:a16="http://schemas.microsoft.com/office/drawing/2014/main" id="{5D18FFB3-5A6D-4C3D-89FA-6B5049A8E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5247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Developer IDEs</a:t>
            </a:r>
          </a:p>
        </p:txBody>
      </p:sp>
      <p:sp>
        <p:nvSpPr>
          <p:cNvPr id="78856" name="Text Box 17">
            <a:extLst>
              <a:ext uri="{FF2B5EF4-FFF2-40B4-BE49-F238E27FC236}">
                <a16:creationId xmlns:a16="http://schemas.microsoft.com/office/drawing/2014/main" id="{18210643-0035-4F21-A08B-A7AAECC2E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288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Build Servers</a:t>
            </a:r>
          </a:p>
        </p:txBody>
      </p:sp>
      <p:sp>
        <p:nvSpPr>
          <p:cNvPr id="78857" name="Text Box 18">
            <a:extLst>
              <a:ext uri="{FF2B5EF4-FFF2-40B4-BE49-F238E27FC236}">
                <a16:creationId xmlns:a16="http://schemas.microsoft.com/office/drawing/2014/main" id="{7F1EA47C-20DF-41D7-9B0C-1DA356AD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8303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Source Code Management</a:t>
            </a:r>
          </a:p>
        </p:txBody>
      </p:sp>
      <p:sp>
        <p:nvSpPr>
          <p:cNvPr id="78858" name="Text Box 19">
            <a:extLst>
              <a:ext uri="{FF2B5EF4-FFF2-40B4-BE49-F238E27FC236}">
                <a16:creationId xmlns:a16="http://schemas.microsoft.com/office/drawing/2014/main" id="{DF5E1F3C-C5DB-4715-AB66-34624DC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0512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Modelling Tools</a:t>
            </a:r>
          </a:p>
        </p:txBody>
      </p:sp>
      <p:sp>
        <p:nvSpPr>
          <p:cNvPr id="78859" name="Text Box 20">
            <a:extLst>
              <a:ext uri="{FF2B5EF4-FFF2-40B4-BE49-F238E27FC236}">
                <a16:creationId xmlns:a16="http://schemas.microsoft.com/office/drawing/2014/main" id="{80780CE0-C996-4B63-8064-5BF7C0AC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5247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Unit Test Frameworks</a:t>
            </a:r>
          </a:p>
        </p:txBody>
      </p:sp>
      <p:sp>
        <p:nvSpPr>
          <p:cNvPr id="78860" name="Text Box 21">
            <a:extLst>
              <a:ext uri="{FF2B5EF4-FFF2-40B4-BE49-F238E27FC236}">
                <a16:creationId xmlns:a16="http://schemas.microsoft.com/office/drawing/2014/main" id="{12CC9594-873A-4AB8-BD98-1266FFE4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288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Bug-Tracking Tools</a:t>
            </a:r>
          </a:p>
        </p:txBody>
      </p:sp>
      <p:sp>
        <p:nvSpPr>
          <p:cNvPr id="78861" name="Text Box 22">
            <a:extLst>
              <a:ext uri="{FF2B5EF4-FFF2-40B4-BE49-F238E27FC236}">
                <a16:creationId xmlns:a16="http://schemas.microsoft.com/office/drawing/2014/main" id="{BC3A81FE-7E1F-4A26-9483-26242609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8303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Performance Testing Tools</a:t>
            </a:r>
          </a:p>
        </p:txBody>
      </p:sp>
      <p:sp>
        <p:nvSpPr>
          <p:cNvPr id="78862" name="Text Box 23">
            <a:extLst>
              <a:ext uri="{FF2B5EF4-FFF2-40B4-BE49-F238E27FC236}">
                <a16:creationId xmlns:a16="http://schemas.microsoft.com/office/drawing/2014/main" id="{82506CD3-22A6-4B71-9640-70CF2AE1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0512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Functional Testing Tools</a:t>
            </a:r>
          </a:p>
        </p:txBody>
      </p:sp>
      <p:pic>
        <p:nvPicPr>
          <p:cNvPr id="78863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2034A694-6403-4DA4-9257-E43965F3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338501"/>
            <a:ext cx="623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6" descr="https://www.inflectra.com/GraphicsViewer.aspx?url=SpiraTest/Integrations/Automated-Testing-Tools.xml&amp;name=wordml://03000003.png">
            <a:extLst>
              <a:ext uri="{FF2B5EF4-FFF2-40B4-BE49-F238E27FC236}">
                <a16:creationId xmlns:a16="http://schemas.microsoft.com/office/drawing/2014/main" id="{90B1FD6C-BC74-4FC6-A967-27CB96BD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430575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8" descr="https://www.inflectra.com/GraphicsViewer.aspx?url=SpiraTest/Integrations/Automated-Testing-Tools.xml&amp;name=wordml://03000005.png">
            <a:extLst>
              <a:ext uri="{FF2B5EF4-FFF2-40B4-BE49-F238E27FC236}">
                <a16:creationId xmlns:a16="http://schemas.microsoft.com/office/drawing/2014/main" id="{B2577245-8D5C-46B0-B5B2-78E3D29A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38" y="5403713"/>
            <a:ext cx="71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7" name="Picture 10" descr="https://www.inflectra.com/GraphicsViewer.aspx?url=SpiraTest/Integrations/Automated-Testing-Tools.xml&amp;name=wordml://02000006.jpg">
            <a:extLst>
              <a:ext uri="{FF2B5EF4-FFF2-40B4-BE49-F238E27FC236}">
                <a16:creationId xmlns:a16="http://schemas.microsoft.com/office/drawing/2014/main" id="{2615401E-8E20-4354-9B02-471AE224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046401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8" name="Picture 12" descr="https://yt3.ggpht.com/-Sv7becnu9sI/AAAAAAAAAAI/AAAAAAAAAAA/OCDkFWGCKBw/s900-c-k-no-rj-c0xffffff/photo.jpg">
            <a:extLst>
              <a:ext uri="{FF2B5EF4-FFF2-40B4-BE49-F238E27FC236}">
                <a16:creationId xmlns:a16="http://schemas.microsoft.com/office/drawing/2014/main" id="{4EF54ACB-1F12-40BB-A06A-D6DA9FF7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4273413"/>
            <a:ext cx="4746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9" name="Picture 14" descr="https://www.inflectra.com/GraphicsViewer.aspx?url=SpiraTest/Integrations/Automated-Testing-Tools.xml&amp;name=wordml://0300000F.png">
            <a:extLst>
              <a:ext uri="{FF2B5EF4-FFF2-40B4-BE49-F238E27FC236}">
                <a16:creationId xmlns:a16="http://schemas.microsoft.com/office/drawing/2014/main" id="{B18C64E2-8C55-4A54-A81A-80DA73B9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02" y="5397364"/>
            <a:ext cx="1063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B9F5BBF0-DE6C-46CD-8B0C-6056FCA0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2252526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0" descr="https://www.inflectra.com/GraphicsViewer.aspx?url=SpiraTest/Integrations/Unit-Test-Frameworks.xml&amp;name=wordml://03000003.png">
            <a:extLst>
              <a:ext uri="{FF2B5EF4-FFF2-40B4-BE49-F238E27FC236}">
                <a16:creationId xmlns:a16="http://schemas.microsoft.com/office/drawing/2014/main" id="{8CDE3C59-8A60-49CB-8B02-70F0BAD0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238239"/>
            <a:ext cx="7699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3" name="Picture 22" descr="https://www.inflectra.com/GraphicsViewer.aspx?url=SpiraTest/Integrations/Unit-Test-Frameworks.xml&amp;name=wordml://03000006.png">
            <a:extLst>
              <a:ext uri="{FF2B5EF4-FFF2-40B4-BE49-F238E27FC236}">
                <a16:creationId xmlns:a16="http://schemas.microsoft.com/office/drawing/2014/main" id="{00D21595-C822-4C31-9494-F8D33CDC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2250939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4" name="Picture 24" descr="https://www.inflectra.com/GraphicsViewer.aspx?url=SpiraTest/Integrations/Unit-Test-Frameworks.xml&amp;name=wordml://03000008.png">
            <a:extLst>
              <a:ext uri="{FF2B5EF4-FFF2-40B4-BE49-F238E27FC236}">
                <a16:creationId xmlns:a16="http://schemas.microsoft.com/office/drawing/2014/main" id="{7CD7DD61-980A-422B-9BA4-29A2071E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4" y="2163626"/>
            <a:ext cx="59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5" name="Picture 26" descr="https://www.inflectra.com/GraphicsViewer.aspx?url=SpiraTest/Integrations/Unit-Test-Frameworks.xml&amp;name=wordml://03000005.png">
            <a:extLst>
              <a:ext uri="{FF2B5EF4-FFF2-40B4-BE49-F238E27FC236}">
                <a16:creationId xmlns:a16="http://schemas.microsoft.com/office/drawing/2014/main" id="{FA19828D-21E7-4DAB-BC2F-AA3124CB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250938"/>
            <a:ext cx="1255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6" name="Picture 28" descr="https://www.inflectra.com/GraphicsViewer.aspx?url=SpiraTest/Integrations/Defect-Tracking-Tools.xml&amp;name=wordml://03000002.png">
            <a:extLst>
              <a:ext uri="{FF2B5EF4-FFF2-40B4-BE49-F238E27FC236}">
                <a16:creationId xmlns:a16="http://schemas.microsoft.com/office/drawing/2014/main" id="{E7B89D46-AD1A-4534-AD31-0C0E0E27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3273288"/>
            <a:ext cx="1063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9" name="Picture 36" descr="https://www.inflectra.com/GraphicsViewer.aspx?url=SpiraTest/Integrations/Defect-Tracking-Tools.xml&amp;name=wordml://03000009.png">
            <a:extLst>
              <a:ext uri="{FF2B5EF4-FFF2-40B4-BE49-F238E27FC236}">
                <a16:creationId xmlns:a16="http://schemas.microsoft.com/office/drawing/2014/main" id="{97398211-5176-4AE0-9D59-1C32CEA5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4" y="3282813"/>
            <a:ext cx="433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0" name="Picture 38" descr="https://wiki.bitnami.com/@api/deki/files/335/=redmine.png?size=thumb">
            <a:extLst>
              <a:ext uri="{FF2B5EF4-FFF2-40B4-BE49-F238E27FC236}">
                <a16:creationId xmlns:a16="http://schemas.microsoft.com/office/drawing/2014/main" id="{25E201E6-B139-4302-AC3A-49C2B4D4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312247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1" name="Picture 40" descr="https://encrypted-tbn1.gstatic.com/images?q=tbn:ANd9GcS_UHVJ_lMaHoSLfrwnC_R7owYfEPmSfPT8HbtrD6zeSyIPdjef">
            <a:extLst>
              <a:ext uri="{FF2B5EF4-FFF2-40B4-BE49-F238E27FC236}">
                <a16:creationId xmlns:a16="http://schemas.microsoft.com/office/drawing/2014/main" id="{77170ADF-70DF-40A5-9206-2BC494F7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6" y="3143113"/>
            <a:ext cx="530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2" name="Picture 42" descr="https://www.inflectra.com/GraphicsViewer.aspx?url=SpiraTest/Integrations/Requirements-Management-Systems.xml&amp;name=wordml://03000001.png">
            <a:extLst>
              <a:ext uri="{FF2B5EF4-FFF2-40B4-BE49-F238E27FC236}">
                <a16:creationId xmlns:a16="http://schemas.microsoft.com/office/drawing/2014/main" id="{FDE19825-A760-427B-AE30-A7B79E48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328975"/>
            <a:ext cx="1905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3" name="Picture 44" descr="https://www.inflectra.com/GraphicsViewer.aspx?url=SpiraTest/Integrations/Requirements-Management-Systems.xml&amp;name=wordml://03000005.png">
            <a:extLst>
              <a:ext uri="{FF2B5EF4-FFF2-40B4-BE49-F238E27FC236}">
                <a16:creationId xmlns:a16="http://schemas.microsoft.com/office/drawing/2014/main" id="{568EF406-80D1-47CF-9710-1DB29997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4260713"/>
            <a:ext cx="549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4" name="Picture 46" descr="https://www.inflectra.com/GraphicsViewer.aspx?url=SpiraTest/Integrations/Requirements-Management-Systems.xml&amp;name=wordml://03000003.png">
            <a:extLst>
              <a:ext uri="{FF2B5EF4-FFF2-40B4-BE49-F238E27FC236}">
                <a16:creationId xmlns:a16="http://schemas.microsoft.com/office/drawing/2014/main" id="{8178A0AB-A2F9-44EB-8510-8F3220A3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73413"/>
            <a:ext cx="5254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5" name="Picture 48" descr="https://www.inflectra.com/GraphicsViewer.aspx?url=SpiraTest/Integrations/Continuous-Integration-Build-Servers.xml&amp;name=wordml://03000001.png">
            <a:extLst>
              <a:ext uri="{FF2B5EF4-FFF2-40B4-BE49-F238E27FC236}">
                <a16:creationId xmlns:a16="http://schemas.microsoft.com/office/drawing/2014/main" id="{9BDE3264-9EA5-4464-B192-75C7F68F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07643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6" name="Picture 50" descr="https://www.inflectra.com/GraphicsViewer.aspx?url=SpiraTest/Integrations/Continuous-Integration-Build-Servers.xml&amp;name=wordml://03000002.png">
            <a:extLst>
              <a:ext uri="{FF2B5EF4-FFF2-40B4-BE49-F238E27FC236}">
                <a16:creationId xmlns:a16="http://schemas.microsoft.com/office/drawing/2014/main" id="{648209DD-0FB2-425E-9893-25F9D18C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187564"/>
            <a:ext cx="16303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7" name="Picture 52" descr="https://www.inflectra.com/GraphicsViewer.aspx?url=SpiraTest/Integrations/Continuous-Integration-Build-Servers.xml&amp;name=wordml://03000004.png">
            <a:extLst>
              <a:ext uri="{FF2B5EF4-FFF2-40B4-BE49-F238E27FC236}">
                <a16:creationId xmlns:a16="http://schemas.microsoft.com/office/drawing/2014/main" id="{0CD0FEEC-5805-42B2-823C-FD19D764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3230426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8" name="Picture 56" descr="https://www.inflectra.com/GraphicsViewer.aspx?url=SpiraTeam/Integrations/Integrated-Development-Environments.xml&amp;name=wordml://03000001.png">
            <a:extLst>
              <a:ext uri="{FF2B5EF4-FFF2-40B4-BE49-F238E27FC236}">
                <a16:creationId xmlns:a16="http://schemas.microsoft.com/office/drawing/2014/main" id="{E3971671-9401-405F-AD96-1F56E79A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1725"/>
            <a:ext cx="971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9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ACAD497D-7BED-48A8-953E-BA922FE9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1" y="2196963"/>
            <a:ext cx="1444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0" name="Picture 4" descr="https://www.inflectra.com/GraphicsViewer.aspx?url=SpiraPlan/Integrations/Software-Configuration-Management.xml&amp;name=wordml://03000001.png">
            <a:extLst>
              <a:ext uri="{FF2B5EF4-FFF2-40B4-BE49-F238E27FC236}">
                <a16:creationId xmlns:a16="http://schemas.microsoft.com/office/drawing/2014/main" id="{4BF52CB3-C40C-4823-BFB2-C1F97ADE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473564"/>
            <a:ext cx="8429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1" name="Picture 6" descr="https://www.inflectra.com/GraphicsViewer.aspx?url=SpiraPlan/Integrations/Software-Configuration-Management.xml&amp;name=wordml://03000002.png">
            <a:extLst>
              <a:ext uri="{FF2B5EF4-FFF2-40B4-BE49-F238E27FC236}">
                <a16:creationId xmlns:a16="http://schemas.microsoft.com/office/drawing/2014/main" id="{A8F075B5-9B8E-4FE1-8143-474917A8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5448163"/>
            <a:ext cx="63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2" name="Picture 8" descr="https://www.inflectra.com/GraphicsViewer.aspx?url=SpiraPlan/Integrations/Software-Configuration-Management.xml&amp;name=wordml://03000003.png">
            <a:extLst>
              <a:ext uri="{FF2B5EF4-FFF2-40B4-BE49-F238E27FC236}">
                <a16:creationId xmlns:a16="http://schemas.microsoft.com/office/drawing/2014/main" id="{DFC96086-97CD-438F-AE39-326E2B33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5441813"/>
            <a:ext cx="444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3" name="Picture 10" descr="https://www.inflectra.com/GraphicsViewer.aspx?url=SpiraPlan/Integrations/Software-Configuration-Management.xml&amp;name=wordml://03000005.png">
            <a:extLst>
              <a:ext uri="{FF2B5EF4-FFF2-40B4-BE49-F238E27FC236}">
                <a16:creationId xmlns:a16="http://schemas.microsoft.com/office/drawing/2014/main" id="{86E6E191-200F-4AC8-A3A2-AE68B853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425939"/>
            <a:ext cx="595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4" name="Picture 12" descr="https://www.inflectra.com/GraphicsViewer.aspx?url=SpiraPlan/Integrations/Software-Configuration-Management.xml&amp;name=wordml://03000006.png">
            <a:extLst>
              <a:ext uri="{FF2B5EF4-FFF2-40B4-BE49-F238E27FC236}">
                <a16:creationId xmlns:a16="http://schemas.microsoft.com/office/drawing/2014/main" id="{9128E5F2-D453-4DCE-84E1-FC0DA8E7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6095864"/>
            <a:ext cx="16779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9FF9D-2A1E-4FE1-AE66-41B131A4F92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30" y="5419671"/>
            <a:ext cx="1727601" cy="423779"/>
          </a:xfrm>
          <a:prstGeom prst="rect">
            <a:avLst/>
          </a:prstGeom>
        </p:spPr>
      </p:pic>
      <p:pic>
        <p:nvPicPr>
          <p:cNvPr id="2050" name="Picture 2" descr="https://www.inflectra.com/GraphicsViewer.aspx?url=SpiraTeam/Integrations/Automated-Testing-Tools.xml&amp;name=wordml://03000009.png">
            <a:extLst>
              <a:ext uri="{FF2B5EF4-FFF2-40B4-BE49-F238E27FC236}">
                <a16:creationId xmlns:a16="http://schemas.microsoft.com/office/drawing/2014/main" id="{BA1A5617-256C-4C6C-9241-686CC898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38" y="4530588"/>
            <a:ext cx="1230636" cy="3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9F6E8C-EDC3-417C-B2F9-3D975157F52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5" y="2163626"/>
            <a:ext cx="542924" cy="542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6ED2CC-1A28-4644-982A-45492062BB8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5" y="3301794"/>
            <a:ext cx="460444" cy="460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D3111-8560-4A73-B2F7-77916EACD45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309122"/>
            <a:ext cx="486454" cy="4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>
            <a:extLst>
              <a:ext uri="{FF2B5EF4-FFF2-40B4-BE49-F238E27FC236}">
                <a16:creationId xmlns:a16="http://schemas.microsoft.com/office/drawing/2014/main" id="{E6B16C51-E4C8-40C7-B487-C068C3C19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Project &amp; Program Dashboards</a:t>
            </a:r>
          </a:p>
        </p:txBody>
      </p:sp>
      <p:pic>
        <p:nvPicPr>
          <p:cNvPr id="34823" name="Picture 7" descr="https://www.inflectra.com/GraphicsViewer.aspx?url=SpiraTeam/Highlights/Project-Management.xml&amp;name=wordml://03000002.png">
            <a:extLst>
              <a:ext uri="{FF2B5EF4-FFF2-40B4-BE49-F238E27FC236}">
                <a16:creationId xmlns:a16="http://schemas.microsoft.com/office/drawing/2014/main" id="{75E6A1BB-9EA7-4876-9842-3BCC6460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36" y="1690688"/>
            <a:ext cx="8874711" cy="4369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Test Validation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59D6F-AE19-419D-B414-B45B0ED2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4" y="1549046"/>
            <a:ext cx="9648548" cy="4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B63DF-809F-4969-A7A0-A043F94E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1923803"/>
            <a:ext cx="10577146" cy="337443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0318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Inflectra</a:t>
            </a:r>
          </a:p>
          <a:p>
            <a:r>
              <a:rPr lang="en-US" dirty="0"/>
              <a:t>Why Agile Methodology</a:t>
            </a:r>
          </a:p>
          <a:p>
            <a:r>
              <a:rPr lang="en-US" dirty="0"/>
              <a:t>SpiraTeam - Collaborative Agile Software Lifecycle Mgt</a:t>
            </a:r>
          </a:p>
          <a:p>
            <a:r>
              <a:rPr lang="en-US"/>
              <a:t>SpiraTeam Add-Ons</a:t>
            </a:r>
            <a:endParaRPr lang="en-US" dirty="0"/>
          </a:p>
          <a:p>
            <a:pPr lvl="1"/>
            <a:r>
              <a:rPr lang="en-US" dirty="0"/>
              <a:t>Rapise - Test / Robotic Process Automation</a:t>
            </a:r>
          </a:p>
          <a:p>
            <a:pPr lvl="1"/>
            <a:r>
              <a:rPr lang="en-US" dirty="0" err="1"/>
              <a:t>KronoDesk</a:t>
            </a:r>
            <a:r>
              <a:rPr lang="en-US" dirty="0"/>
              <a:t> – Customer Support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581A6E1-76DC-44B2-B2EA-73090DA0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Test &amp; Quality Management</a:t>
            </a:r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6E17A148-121D-4837-9335-EB584DAA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10" y="1483519"/>
            <a:ext cx="8969264" cy="4579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Logging &amp; Trail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59B3E-F9EF-4FAE-A18F-861F33241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4" y="1514687"/>
            <a:ext cx="9266912" cy="42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and Agility with Traceability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41267-FD15-4278-89D1-0637D3DB3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031"/>
            <a:ext cx="10090638" cy="44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&amp; Program Management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B14EAE-AF80-4098-94FE-BDB6F4E1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7962"/>
            <a:ext cx="7696200" cy="324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A733B46-B08D-476E-AF37-E6717592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2286612"/>
            <a:ext cx="7158038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>
            <a:extLst>
              <a:ext uri="{FF2B5EF4-FFF2-40B4-BE49-F238E27FC236}">
                <a16:creationId xmlns:a16="http://schemas.microsoft.com/office/drawing/2014/main" id="{E4A2B173-A7A9-4C19-AB53-8E7B0DA80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Customizable Workflows for Teams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CBC92-FAA0-47BF-9A75-8A3BB3AD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Fosters Teamwork with Different Workflows Per Team:</a:t>
            </a:r>
          </a:p>
        </p:txBody>
      </p:sp>
      <p:pic>
        <p:nvPicPr>
          <p:cNvPr id="76805" name="Picture 7" descr="https://www.inflectra.com/GraphicsViewer.aspx?url=SpiraPlan/Highlights/Customization.xml&amp;name=wordml://03000004.png">
            <a:extLst>
              <a:ext uri="{FF2B5EF4-FFF2-40B4-BE49-F238E27FC236}">
                <a16:creationId xmlns:a16="http://schemas.microsoft.com/office/drawing/2014/main" id="{A2E0E82E-6A14-42A9-837A-A41DDDEA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86" y="2393156"/>
            <a:ext cx="9241316" cy="35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D9C6162E-6175-4011-A26B-A8CCCD14F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Collaboration and Teamwork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129AD5-929E-4ABF-8D12-E3717741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SpiraTeam offers real-time collaboration tools:</a:t>
            </a:r>
          </a:p>
        </p:txBody>
      </p:sp>
      <p:pic>
        <p:nvPicPr>
          <p:cNvPr id="64517" name="Picture 11" descr="https://www.inflectra.com/GraphicsViewer.aspx?url=SpiraPlan/Highlights/Instant-Messaging.xml&amp;name=wordml://03000002.png">
            <a:extLst>
              <a:ext uri="{FF2B5EF4-FFF2-40B4-BE49-F238E27FC236}">
                <a16:creationId xmlns:a16="http://schemas.microsoft.com/office/drawing/2014/main" id="{BE3BAA70-7D8D-4820-A32C-40E4CEE4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79" y="3851276"/>
            <a:ext cx="60499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https://www.inflectra.com/GraphicsViewer.aspx?url=SpiraPlan/Highlights/Instant-Messaging.xml&amp;name=wordml://03000001.png">
            <a:extLst>
              <a:ext uri="{FF2B5EF4-FFF2-40B4-BE49-F238E27FC236}">
                <a16:creationId xmlns:a16="http://schemas.microsoft.com/office/drawing/2014/main" id="{C3C4EB4B-9ECB-4736-9CA5-AA4CAF1B0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8" y="2514601"/>
            <a:ext cx="3200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9" descr="https://www.inflectra.com/GraphicsViewer.aspx?url=SpiraPlan/Highlights/Instant-Messaging.xml&amp;name=wordml://03000003.png">
            <a:extLst>
              <a:ext uri="{FF2B5EF4-FFF2-40B4-BE49-F238E27FC236}">
                <a16:creationId xmlns:a16="http://schemas.microsoft.com/office/drawing/2014/main" id="{8FB7A941-56BF-46EA-B1DB-BAD6FA51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79" y="2713039"/>
            <a:ext cx="4448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SpiraTeam Add-Ons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56BF-39FE-432F-8747-95487865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Rapise &amp; </a:t>
            </a:r>
            <a:r>
              <a:rPr lang="en-US" dirty="0" err="1"/>
              <a:t>KronoDesk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76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E8F8558-CF4F-485A-BCDC-930D7C27E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Testing &amp; Robotic Process Automation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E1A0A99-16AA-408C-B427-54E33F1BB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5336929"/>
            <a:ext cx="10515600" cy="8400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b="1" dirty="0" err="1"/>
              <a:t>Scriptless</a:t>
            </a:r>
            <a:r>
              <a:rPr lang="en-US" altLang="en-US" sz="2400" b="1" dirty="0"/>
              <a:t> Visual Language </a:t>
            </a:r>
            <a:r>
              <a:rPr lang="en-US" altLang="en-US" sz="2400" dirty="0"/>
              <a:t>with JavaScript for advanced workflows.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E88A0-8C11-490B-92F0-9EE62E91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44" y="1538826"/>
            <a:ext cx="8714597" cy="3539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3388D-9C9C-44F2-AE1D-E7FFF7A7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Supports Multiple Platforms &amp; Technologies</a:t>
            </a:r>
            <a:endParaRPr lang="en-US" dirty="0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9B6239A0-ABF9-4F5A-AEB8-C9AD0F7729F6}"/>
              </a:ext>
            </a:extLst>
          </p:cNvPr>
          <p:cNvGrpSpPr>
            <a:grpSpLocks/>
          </p:cNvGrpSpPr>
          <p:nvPr/>
        </p:nvGrpSpPr>
        <p:grpSpPr bwMode="auto">
          <a:xfrm>
            <a:off x="1930893" y="2909749"/>
            <a:ext cx="8229600" cy="2103438"/>
            <a:chOff x="288" y="1818"/>
            <a:chExt cx="5424" cy="1325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620F6289-9035-44C2-B043-C239253E1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32396FF-0152-4BAA-8ECD-F7DDCAEE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9AF93EE-7453-494E-8AAD-2E05822C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Line 38">
            <a:extLst>
              <a:ext uri="{FF2B5EF4-FFF2-40B4-BE49-F238E27FC236}">
                <a16:creationId xmlns:a16="http://schemas.microsoft.com/office/drawing/2014/main" id="{C90F1486-F10A-4850-A9AB-8404393E8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693" y="1852474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B36F915-3DD3-4724-BBAE-37E4B282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C77AA5F-180E-4003-AF39-7BA14A0E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Cross-Platform Technologies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CA88F02-5FC3-4D55-8180-71FFE303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Unit Test Frameworks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9200971-9258-4D16-9E6D-5E6E2E8B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Desktop Applications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39828D7-41A8-40B5-B1EF-AB2C7042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Mobile Applications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68D46700-2259-4F2E-8415-17372F57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Windows Applications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E2C63DFE-2D70-468E-B67A-C9B21D39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Integrations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9F8F3C99-E121-43EC-AB16-F57F4C8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pic>
        <p:nvPicPr>
          <p:cNvPr id="19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C6774DF7-40B2-4F58-884D-5EF47A7A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5357674"/>
            <a:ext cx="6238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E5EA01E8-7B1A-4193-A763-B2390D60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6" y="5448162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DFA75443-428A-483E-B865-FBDC9AE5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5433874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Windows">
            <a:extLst>
              <a:ext uri="{FF2B5EF4-FFF2-40B4-BE49-F238E27FC236}">
                <a16:creationId xmlns:a16="http://schemas.microsoft.com/office/drawing/2014/main" id="{80658E85-14CC-4CE9-93C0-4FE44E50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300274"/>
            <a:ext cx="18383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C25BB7C-B943-47E9-91D2-83416E9D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6" y="3036749"/>
            <a:ext cx="150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124033F-EE86-4298-AE65-C4DD3E51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8" y="3568562"/>
            <a:ext cx="17716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5A07204D-CE4D-4A8F-AB64-5594D16A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18" y="2235062"/>
            <a:ext cx="26892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Apple iOS">
            <a:extLst>
              <a:ext uri="{FF2B5EF4-FFF2-40B4-BE49-F238E27FC236}">
                <a16:creationId xmlns:a16="http://schemas.microsoft.com/office/drawing/2014/main" id="{A5FF3407-118F-4B80-8C62-A2140794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3" y="2160449"/>
            <a:ext cx="1417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000D300-2673-48F1-B534-8CFBE9079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43" y="5360849"/>
            <a:ext cx="1755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CF4806F6-8E6D-4826-AC78-73DC1697F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3257412"/>
            <a:ext cx="779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4F6B04C-1C36-4C91-80EA-77E04FBF23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6" y="3243124"/>
            <a:ext cx="111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2C2B5DCF-B631-4901-8FDC-2E1042C3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3" y="3271699"/>
            <a:ext cx="1320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387A9DE-97A0-43A4-A451-58E71367A8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8" y="4305162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50C69EB-CBA5-4170-A586-C44854C8AE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8" y="4367074"/>
            <a:ext cx="1692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8EC795E8-4A1F-40FC-8FEC-220ECBC82E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68" y="5433874"/>
            <a:ext cx="2232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0DB9A1-C4EB-493D-8479-A74F9DAEA7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2818" y="2136583"/>
            <a:ext cx="1963082" cy="6096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AF28A2-0FE5-46EE-905B-9BC92F6810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93" y="4263563"/>
            <a:ext cx="1222378" cy="7673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74C4B0-CAD7-4C17-941E-268F271EFE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4284524"/>
            <a:ext cx="1961055" cy="6168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FEA5B5-6E8B-46DD-8C1B-498C4B33C8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6" y="4058019"/>
            <a:ext cx="1038074" cy="8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7DBF-8F66-4C1A-B46F-90E78E5A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Orchestration with SpiraTeam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E696-B1A7-476F-BDAB-13F12C9C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BC2F5D2-606E-4A7F-9702-8A187590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1814975"/>
            <a:ext cx="7799173" cy="40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90C61-A23C-4BE4-A007-C52A3E53C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1438182"/>
            <a:ext cx="4206752" cy="2597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926F4-76CC-4199-963A-747B88DB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4189766"/>
            <a:ext cx="4329622" cy="19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Inflectra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50FC0-16FD-4690-8579-7C6BC39A7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57F41-1E2B-4755-ABD2-4C66C128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– Support Add-On for </a:t>
            </a:r>
            <a:r>
              <a:rPr lang="en-US" dirty="0" err="1"/>
              <a:t>Spira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40895-D142-45E5-9AAC-140E8D51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75411"/>
            <a:ext cx="8880074" cy="4144035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1394378-B76E-4AE0-A3DF-8812290B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009"/>
            <a:ext cx="10515600" cy="662598"/>
          </a:xfrm>
        </p:spPr>
        <p:txBody>
          <a:bodyPr>
            <a:normAutofit/>
          </a:bodyPr>
          <a:lstStyle/>
          <a:p>
            <a:r>
              <a:rPr lang="en-US" dirty="0"/>
              <a:t>Your customers are key resource, use them wisely:</a:t>
            </a:r>
          </a:p>
        </p:txBody>
      </p:sp>
    </p:spTree>
    <p:extLst>
      <p:ext uri="{BB962C8B-B14F-4D97-AF65-F5344CB8AC3E}">
        <p14:creationId xmlns:p14="http://schemas.microsoft.com/office/powerpoint/2010/main" val="493892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3DA1-3F6A-44A4-98FB-2B23F822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Would Like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EBF31-A57F-4FEC-88F9-6E7A78E3B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Brigitte @ </a:t>
            </a:r>
            <a:r>
              <a:rPr lang="en-GB" dirty="0" err="1"/>
              <a:t>effimag</a:t>
            </a:r>
            <a:r>
              <a:rPr lang="en-GB" dirty="0"/>
              <a:t> can easily make an appointment to show how they have used </a:t>
            </a:r>
            <a:r>
              <a:rPr lang="en-GB" dirty="0" err="1"/>
              <a:t>Spira</a:t>
            </a:r>
            <a:r>
              <a:rPr lang="en-GB" dirty="0"/>
              <a:t>, and provide information on case studies and examples with clients.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AEDB9-9CBF-4F21-98DC-D35F2BD7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10" y="3564223"/>
            <a:ext cx="5970862" cy="20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7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325B1-6644-4BA1-AB2E-BBEE7124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65213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7D39-5D4D-402E-B230-F17A4335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B2983-60A0-4056-BF42-4BFC9CF2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company with HQ in Washington, DC, USA</a:t>
            </a:r>
          </a:p>
          <a:p>
            <a:r>
              <a:rPr lang="en-US" dirty="0"/>
              <a:t>Sales Offices and Partners around the world</a:t>
            </a:r>
          </a:p>
          <a:p>
            <a:r>
              <a:rPr lang="en-US" dirty="0"/>
              <a:t>5,000+ customers, 80,000+ users, in 100+ countries</a:t>
            </a:r>
          </a:p>
          <a:p>
            <a:r>
              <a:rPr lang="en-US" dirty="0"/>
              <a:t>Founded in 2006, grown organically since 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D5D62-AB8A-4070-BA58-EB4D5F7C8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3887788"/>
            <a:ext cx="6829372" cy="23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1C5738-965F-4A93-9059-637D59B1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Core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95278F-93F9-4353-82F1-106B945A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Build for Our Users, Not for Wall Street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We Just Get It Done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Family and Life Flexibility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Enabling “Second Acts”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403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318239"/>
            <a:ext cx="6115050" cy="316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8339"/>
            <a:ext cx="5772150" cy="2324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268EFA4-056F-4F52-A6FA-6F542A9D3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Inflectra</a:t>
            </a:r>
            <a:r>
              <a:rPr lang="en-US" altLang="en-US" baseline="30000" dirty="0"/>
              <a:t>®</a:t>
            </a:r>
            <a:r>
              <a:rPr lang="en-US" altLang="en-US" dirty="0"/>
              <a:t> Core Product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937489"/>
            <a:ext cx="5429250" cy="9715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14800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KronoDesk</a:t>
            </a:r>
            <a:r>
              <a:rPr lang="en-US" baseline="30000" dirty="0">
                <a:solidFill>
                  <a:srgbClr val="F79910"/>
                </a:solidFill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5948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985239"/>
            <a:ext cx="5429250" cy="342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319831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Inflectra Ecosystem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03AE6-579E-4C3F-A749-B7013208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9" y="1385028"/>
            <a:ext cx="10515600" cy="48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Hosting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Inflectra cloud hosting existing options:</a:t>
            </a:r>
          </a:p>
          <a:p>
            <a:pPr lvl="1"/>
            <a:r>
              <a:rPr lang="en-US" dirty="0"/>
              <a:t>Co-located Inflectra dedicated hardware in Houston, Dallas, TX</a:t>
            </a:r>
          </a:p>
          <a:p>
            <a:r>
              <a:rPr lang="en-US" dirty="0"/>
              <a:t>Additional Options available in 2018:</a:t>
            </a:r>
          </a:p>
          <a:p>
            <a:pPr lvl="1"/>
            <a:r>
              <a:rPr lang="en-US" dirty="0"/>
              <a:t>AWS Asia-Pac, Sydney, Australia</a:t>
            </a:r>
          </a:p>
          <a:p>
            <a:pPr lvl="1"/>
            <a:r>
              <a:rPr lang="en-US" dirty="0"/>
              <a:t>AWS Europe, Ireland</a:t>
            </a:r>
          </a:p>
          <a:p>
            <a:pPr lvl="1"/>
            <a:r>
              <a:rPr lang="en-US" dirty="0"/>
              <a:t>AWS USA &amp; Canada Options</a:t>
            </a:r>
          </a:p>
          <a:p>
            <a:pPr lvl="1"/>
            <a:r>
              <a:rPr lang="en-US" dirty="0"/>
              <a:t>AWS GovCloud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Encrypted EBS Volumes</a:t>
            </a:r>
          </a:p>
          <a:p>
            <a:pPr lvl="1"/>
            <a:r>
              <a:rPr lang="en-US" dirty="0"/>
              <a:t>Dedicated Databases per customer</a:t>
            </a:r>
          </a:p>
        </p:txBody>
      </p:sp>
      <p:pic>
        <p:nvPicPr>
          <p:cNvPr id="1026" name="Picture 2" descr="Amazon Web Services">
            <a:extLst>
              <a:ext uri="{FF2B5EF4-FFF2-40B4-BE49-F238E27FC236}">
                <a16:creationId xmlns:a16="http://schemas.microsoft.com/office/drawing/2014/main" id="{414FC846-5385-4BDE-ADC0-66EB1DDD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72" y="4001294"/>
            <a:ext cx="33337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9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2">
            <a:extLst>
              <a:ext uri="{FF2B5EF4-FFF2-40B4-BE49-F238E27FC236}">
                <a16:creationId xmlns:a16="http://schemas.microsoft.com/office/drawing/2014/main" id="{2CB5AC6B-89F8-4755-BC8C-32B37DFC2BB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34651"/>
            <a:ext cx="8229600" cy="2103438"/>
            <a:chOff x="288" y="1818"/>
            <a:chExt cx="5424" cy="1325"/>
          </a:xfrm>
        </p:grpSpPr>
        <p:sp>
          <p:nvSpPr>
            <p:cNvPr id="27688" name="Line 3">
              <a:extLst>
                <a:ext uri="{FF2B5EF4-FFF2-40B4-BE49-F238E27FC236}">
                  <a16:creationId xmlns:a16="http://schemas.microsoft.com/office/drawing/2014/main" id="{D2FE2456-4A71-4E79-85C4-C848C0BB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">
              <a:extLst>
                <a:ext uri="{FF2B5EF4-FFF2-40B4-BE49-F238E27FC236}">
                  <a16:creationId xmlns:a16="http://schemas.microsoft.com/office/drawing/2014/main" id="{B7AFA367-9747-43EE-B716-EF70D3117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5">
              <a:extLst>
                <a:ext uri="{FF2B5EF4-FFF2-40B4-BE49-F238E27FC236}">
                  <a16:creationId xmlns:a16="http://schemas.microsoft.com/office/drawing/2014/main" id="{E30B1C15-04F8-4B27-A505-767D5B100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Line 6">
            <a:extLst>
              <a:ext uri="{FF2B5EF4-FFF2-40B4-BE49-F238E27FC236}">
                <a16:creationId xmlns:a16="http://schemas.microsoft.com/office/drawing/2014/main" id="{5EA44F11-EE33-4B97-A992-83754E9312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077376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50B5E29A-8F9B-450A-96C9-3CAB0432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Representative Customers</a:t>
            </a: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1C1CAEA4-04F0-4186-B331-3200B34A7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3999"/>
            <a:ext cx="10515600" cy="4652964"/>
          </a:xfrm>
        </p:spPr>
        <p:txBody>
          <a:bodyPr/>
          <a:lstStyle/>
          <a:p>
            <a:r>
              <a:rPr lang="en-US" altLang="en-US" sz="2000" dirty="0"/>
              <a:t>The following are some of our customers:</a:t>
            </a:r>
          </a:p>
        </p:txBody>
      </p:sp>
      <p:pic>
        <p:nvPicPr>
          <p:cNvPr id="27655" name="Picture 9" descr="Emergency Response Management Services">
            <a:hlinkClick r:id="rId2"/>
            <a:extLst>
              <a:ext uri="{FF2B5EF4-FFF2-40B4-BE49-F238E27FC236}">
                <a16:creationId xmlns:a16="http://schemas.microsoft.com/office/drawing/2014/main" id="{23FAAD3B-74FF-46E9-BF94-1195572B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4591976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1">
            <a:extLst>
              <a:ext uri="{FF2B5EF4-FFF2-40B4-BE49-F238E27FC236}">
                <a16:creationId xmlns:a16="http://schemas.microsoft.com/office/drawing/2014/main" id="{C20D4AA1-4819-4244-99DD-C843C02F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7737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93A1A1"/>
                </a:solidFill>
              </a:rPr>
              <a:t>Energy &amp; Industrial</a:t>
            </a:r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FDABAA77-258A-42B0-9B72-0A7715EA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53701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93A1A1"/>
                </a:solidFill>
              </a:rPr>
              <a:t>Government</a:t>
            </a:r>
          </a:p>
        </p:txBody>
      </p:sp>
      <p:sp>
        <p:nvSpPr>
          <p:cNvPr id="27658" name="Text Box 13">
            <a:extLst>
              <a:ext uri="{FF2B5EF4-FFF2-40B4-BE49-F238E27FC236}">
                <a16:creationId xmlns:a16="http://schemas.microsoft.com/office/drawing/2014/main" id="{D897F1DC-66BA-407A-A470-B8709583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07940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Retail &amp; Consumer Goods</a:t>
            </a:r>
          </a:p>
        </p:txBody>
      </p:sp>
      <p:sp>
        <p:nvSpPr>
          <p:cNvPr id="27659" name="Text Box 14">
            <a:extLst>
              <a:ext uri="{FF2B5EF4-FFF2-40B4-BE49-F238E27FC236}">
                <a16:creationId xmlns:a16="http://schemas.microsoft.com/office/drawing/2014/main" id="{24B2B496-2F82-486D-958A-B1ACEB0F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3002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Healthcare &amp; Bio-Technology</a:t>
            </a:r>
          </a:p>
        </p:txBody>
      </p:sp>
      <p:sp>
        <p:nvSpPr>
          <p:cNvPr id="27660" name="Text Box 15">
            <a:extLst>
              <a:ext uri="{FF2B5EF4-FFF2-40B4-BE49-F238E27FC236}">
                <a16:creationId xmlns:a16="http://schemas.microsoft.com/office/drawing/2014/main" id="{E49F3197-61DC-41BD-A3D5-DC40669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7737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Financial &amp; Business Services </a:t>
            </a:r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75046156-E202-4E01-AD37-1FA5F539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53701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Information Technology</a:t>
            </a:r>
          </a:p>
        </p:txBody>
      </p:sp>
      <p:sp>
        <p:nvSpPr>
          <p:cNvPr id="27662" name="Text Box 17">
            <a:extLst>
              <a:ext uri="{FF2B5EF4-FFF2-40B4-BE49-F238E27FC236}">
                <a16:creationId xmlns:a16="http://schemas.microsoft.com/office/drawing/2014/main" id="{2DDF1B88-5BC9-447F-A2F6-28DEBC89B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07940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Transportation &amp; Hospitality</a:t>
            </a:r>
          </a:p>
        </p:txBody>
      </p:sp>
      <p:sp>
        <p:nvSpPr>
          <p:cNvPr id="27663" name="Text Box 18">
            <a:extLst>
              <a:ext uri="{FF2B5EF4-FFF2-40B4-BE49-F238E27FC236}">
                <a16:creationId xmlns:a16="http://schemas.microsoft.com/office/drawing/2014/main" id="{82E97BFE-72FE-4D3C-B3FC-5448CA5A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3002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Telecommunications</a:t>
            </a:r>
          </a:p>
        </p:txBody>
      </p:sp>
      <p:pic>
        <p:nvPicPr>
          <p:cNvPr id="27664" name="Picture 20" descr="Link to Queensland Government (www.qld.gov.au)">
            <a:hlinkClick r:id="rId4"/>
            <a:extLst>
              <a:ext uri="{FF2B5EF4-FFF2-40B4-BE49-F238E27FC236}">
                <a16:creationId xmlns:a16="http://schemas.microsoft.com/office/drawing/2014/main" id="{B3F05943-9901-42F4-80FB-BDD659D5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477552"/>
            <a:ext cx="159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0" descr="Epicor Logo">
            <a:hlinkClick r:id="rId6"/>
            <a:extLst>
              <a:ext uri="{FF2B5EF4-FFF2-40B4-BE49-F238E27FC236}">
                <a16:creationId xmlns:a16="http://schemas.microsoft.com/office/drawing/2014/main" id="{4622E24D-A1CB-4159-9C7A-2932D9F7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72777"/>
            <a:ext cx="2362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3" descr="Alcatel-Lucent">
            <a:hlinkClick r:id="rId8"/>
            <a:extLst>
              <a:ext uri="{FF2B5EF4-FFF2-40B4-BE49-F238E27FC236}">
                <a16:creationId xmlns:a16="http://schemas.microsoft.com/office/drawing/2014/main" id="{99F48275-124D-401D-A54F-CE4FC18A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1" y="2458377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5" descr="ASOS">
            <a:hlinkClick r:id="rId10"/>
            <a:extLst>
              <a:ext uri="{FF2B5EF4-FFF2-40B4-BE49-F238E27FC236}">
                <a16:creationId xmlns:a16="http://schemas.microsoft.com/office/drawing/2014/main" id="{1A55AA69-00F4-41BD-9328-F157B57B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58776"/>
            <a:ext cx="901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36" descr="Rocky Brands">
            <a:hlinkClick r:id="rId12"/>
            <a:extLst>
              <a:ext uri="{FF2B5EF4-FFF2-40B4-BE49-F238E27FC236}">
                <a16:creationId xmlns:a16="http://schemas.microsoft.com/office/drawing/2014/main" id="{D035C520-51C6-4728-A5AC-CAF2E8F6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463514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38" descr="Deutsch Bank">
            <a:hlinkClick r:id="rId14"/>
            <a:extLst>
              <a:ext uri="{FF2B5EF4-FFF2-40B4-BE49-F238E27FC236}">
                <a16:creationId xmlns:a16="http://schemas.microsoft.com/office/drawing/2014/main" id="{C48DB30B-D9C0-40A5-BCF5-8D471EBF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58377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39" descr="Swiss Life Group">
            <a:hlinkClick r:id="rId16"/>
            <a:extLst>
              <a:ext uri="{FF2B5EF4-FFF2-40B4-BE49-F238E27FC236}">
                <a16:creationId xmlns:a16="http://schemas.microsoft.com/office/drawing/2014/main" id="{4500E9FE-D45F-4EC6-8DD7-2B845ED4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382176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1">
            <a:extLst>
              <a:ext uri="{FF2B5EF4-FFF2-40B4-BE49-F238E27FC236}">
                <a16:creationId xmlns:a16="http://schemas.microsoft.com/office/drawing/2014/main" id="{17CB485B-48D6-4CDA-9644-B6A91610FC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482190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43">
            <a:extLst>
              <a:ext uri="{FF2B5EF4-FFF2-40B4-BE49-F238E27FC236}">
                <a16:creationId xmlns:a16="http://schemas.microsoft.com/office/drawing/2014/main" id="{9E1D36DE-14A7-4631-A9FE-77CAA7F2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1928152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44">
            <a:extLst>
              <a:ext uri="{FF2B5EF4-FFF2-40B4-BE49-F238E27FC236}">
                <a16:creationId xmlns:a16="http://schemas.microsoft.com/office/drawing/2014/main" id="{9F932965-EDFB-4158-9614-94C7F090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20276"/>
            <a:ext cx="177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45">
            <a:extLst>
              <a:ext uri="{FF2B5EF4-FFF2-40B4-BE49-F238E27FC236}">
                <a16:creationId xmlns:a16="http://schemas.microsoft.com/office/drawing/2014/main" id="{047D032F-2326-4EA4-AB62-2233D42AE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229901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46">
            <a:extLst>
              <a:ext uri="{FF2B5EF4-FFF2-40B4-BE49-F238E27FC236}">
                <a16:creationId xmlns:a16="http://schemas.microsoft.com/office/drawing/2014/main" id="{BBC4625D-1446-4B4B-AF13-C8073D9E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810927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47">
            <a:extLst>
              <a:ext uri="{FF2B5EF4-FFF2-40B4-BE49-F238E27FC236}">
                <a16:creationId xmlns:a16="http://schemas.microsoft.com/office/drawing/2014/main" id="{9424A617-6C36-4630-B038-AFD009FC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95026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" descr="Active Network LLC">
            <a:extLst>
              <a:ext uri="{FF2B5EF4-FFF2-40B4-BE49-F238E27FC236}">
                <a16:creationId xmlns:a16="http://schemas.microsoft.com/office/drawing/2014/main" id="{9228F5B1-3EFD-4EAB-8D3C-9FB7B46C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568289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49">
            <a:extLst>
              <a:ext uri="{FF2B5EF4-FFF2-40B4-BE49-F238E27FC236}">
                <a16:creationId xmlns:a16="http://schemas.microsoft.com/office/drawing/2014/main" id="{E8B28AF3-5982-4C9C-8868-5519703F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511140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50">
            <a:extLst>
              <a:ext uri="{FF2B5EF4-FFF2-40B4-BE49-F238E27FC236}">
                <a16:creationId xmlns:a16="http://schemas.microsoft.com/office/drawing/2014/main" id="{BDD64C1B-FC72-4EAA-A2B9-A00E1EF2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82576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51">
            <a:extLst>
              <a:ext uri="{FF2B5EF4-FFF2-40B4-BE49-F238E27FC236}">
                <a16:creationId xmlns:a16="http://schemas.microsoft.com/office/drawing/2014/main" id="{FD038C51-2643-4DEA-9013-B874AEF5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4" y="43570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52">
            <a:extLst>
              <a:ext uri="{FF2B5EF4-FFF2-40B4-BE49-F238E27FC236}">
                <a16:creationId xmlns:a16="http://schemas.microsoft.com/office/drawing/2014/main" id="{18B99830-0C71-4765-A064-E6A1E85B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4560227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53">
            <a:extLst>
              <a:ext uri="{FF2B5EF4-FFF2-40B4-BE49-F238E27FC236}">
                <a16:creationId xmlns:a16="http://schemas.microsoft.com/office/drawing/2014/main" id="{74DCF725-EB60-46F3-847D-6CE85961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590390"/>
            <a:ext cx="1700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54">
            <a:extLst>
              <a:ext uri="{FF2B5EF4-FFF2-40B4-BE49-F238E27FC236}">
                <a16:creationId xmlns:a16="http://schemas.microsoft.com/office/drawing/2014/main" id="{93014669-AE0C-4B77-A588-85439FB2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4506251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55">
            <a:extLst>
              <a:ext uri="{FF2B5EF4-FFF2-40B4-BE49-F238E27FC236}">
                <a16:creationId xmlns:a16="http://schemas.microsoft.com/office/drawing/2014/main" id="{6E54352A-E1F1-4BB8-80BB-4F3F61D6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1" y="5611152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56">
            <a:extLst>
              <a:ext uri="{FF2B5EF4-FFF2-40B4-BE49-F238E27FC236}">
                <a16:creationId xmlns:a16="http://schemas.microsoft.com/office/drawing/2014/main" id="{483269D6-0507-4D61-9945-35BDFFD1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3372776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57">
            <a:extLst>
              <a:ext uri="{FF2B5EF4-FFF2-40B4-BE49-F238E27FC236}">
                <a16:creationId xmlns:a16="http://schemas.microsoft.com/office/drawing/2014/main" id="{129024A3-61E6-4D5B-B477-DEE1E83B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15677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58">
            <a:extLst>
              <a:ext uri="{FF2B5EF4-FFF2-40B4-BE49-F238E27FC236}">
                <a16:creationId xmlns:a16="http://schemas.microsoft.com/office/drawing/2014/main" id="{4AE5088F-CE82-49DD-9205-DEFB9C17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545815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6136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68</TotalTime>
  <Words>758</Words>
  <Application>Microsoft Office PowerPoint</Application>
  <PresentationFormat>Widescreen</PresentationFormat>
  <Paragraphs>180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Times</vt:lpstr>
      <vt:lpstr>Kanit</vt:lpstr>
      <vt:lpstr>Calibri</vt:lpstr>
      <vt:lpstr>Josefin Sans</vt:lpstr>
      <vt:lpstr>Wingdings</vt:lpstr>
      <vt:lpstr>Inflectra content</vt:lpstr>
      <vt:lpstr>Inflectra titles</vt:lpstr>
      <vt:lpstr>Agile Application Lifecycle Management</vt:lpstr>
      <vt:lpstr>Agenda</vt:lpstr>
      <vt:lpstr>Overview of Inflectra</vt:lpstr>
      <vt:lpstr>Who Are We?</vt:lpstr>
      <vt:lpstr>Our Core Values</vt:lpstr>
      <vt:lpstr>The Inflectra® Core Product Suite</vt:lpstr>
      <vt:lpstr>The Inflectra Ecosystem</vt:lpstr>
      <vt:lpstr>Cloud Hosting Options</vt:lpstr>
      <vt:lpstr>Representative Customers</vt:lpstr>
      <vt:lpstr>About Me</vt:lpstr>
      <vt:lpstr>SpiraTeam</vt:lpstr>
      <vt:lpstr>Why Agile Methodologies?</vt:lpstr>
      <vt:lpstr>The Agile Approach</vt:lpstr>
      <vt:lpstr>Agile Requires Collaboration</vt:lpstr>
      <vt:lpstr>SpiraTeam – The Collaborative ALM Solution</vt:lpstr>
      <vt:lpstr>SpiraTeam Integration Options</vt:lpstr>
      <vt:lpstr>Project &amp; Program Dashboards</vt:lpstr>
      <vt:lpstr>Requirements &amp; Test Validation</vt:lpstr>
      <vt:lpstr>Requirements Traceability</vt:lpstr>
      <vt:lpstr>Test &amp; Quality Management</vt:lpstr>
      <vt:lpstr>Audit Logging &amp; Trail</vt:lpstr>
      <vt:lpstr>Speed and Agility with Traceability</vt:lpstr>
      <vt:lpstr>Project &amp; Program Management</vt:lpstr>
      <vt:lpstr>Customizable Workflows for Teams</vt:lpstr>
      <vt:lpstr>Collaboration and Teamwork</vt:lpstr>
      <vt:lpstr>SpiraTeam Add-Ons</vt:lpstr>
      <vt:lpstr>Testing &amp; Robotic Process Automation</vt:lpstr>
      <vt:lpstr>Supports Multiple Platforms &amp; Technologies</vt:lpstr>
      <vt:lpstr>Process Orchestration with SpiraTeam</vt:lpstr>
      <vt:lpstr>KronoDesk – Support Add-On for Spira</vt:lpstr>
      <vt:lpstr>If You Would Like to Learn More?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25</cp:revision>
  <cp:lastPrinted>2017-03-07T16:58:37Z</cp:lastPrinted>
  <dcterms:created xsi:type="dcterms:W3CDTF">2018-11-07T14:53:45Z</dcterms:created>
  <dcterms:modified xsi:type="dcterms:W3CDTF">2018-11-08T08:59:36Z</dcterms:modified>
</cp:coreProperties>
</file>